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2" r:id="rId3"/>
    <p:sldId id="263" r:id="rId4"/>
    <p:sldId id="274" r:id="rId5"/>
    <p:sldId id="294" r:id="rId6"/>
    <p:sldId id="303" r:id="rId7"/>
    <p:sldId id="300" r:id="rId8"/>
    <p:sldId id="301" r:id="rId9"/>
    <p:sldId id="305" r:id="rId10"/>
    <p:sldId id="302" r:id="rId11"/>
    <p:sldId id="299" r:id="rId12"/>
    <p:sldId id="298" r:id="rId13"/>
    <p:sldId id="297" r:id="rId14"/>
    <p:sldId id="266" r:id="rId15"/>
  </p:sldIdLst>
  <p:sldSz cx="12192000" cy="6858000"/>
  <p:notesSz cx="7023100" cy="93091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46" autoAdjust="0"/>
    <p:restoredTop sz="93857" autoAdjust="0"/>
  </p:normalViewPr>
  <p:slideViewPr>
    <p:cSldViewPr snapToGrid="0">
      <p:cViewPr varScale="1">
        <p:scale>
          <a:sx n="87" d="100"/>
          <a:sy n="87" d="100"/>
        </p:scale>
        <p:origin x="-85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481AA90-8E2E-4115-8C13-E34A9DB9A285}" type="datetimeFigureOut">
              <a:rPr lang="fr-CA" smtClean="0"/>
              <a:pPr/>
              <a:t>2018-10-28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3FB0F95D-69FC-42B8-A3B4-BC5F117F6217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281997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9F5E7-F2D9-4A03-B1C3-AAA2D75AD92F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63412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5DC50-24AF-4C61-A760-9249C3227708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8324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D6024-F10A-4A6D-9D3F-52E03A409C50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948048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E223-F2A8-48D7-9F66-20D21DA60634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03175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99DB6-7BFB-4CF7-8E83-ACCF73D57854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17877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25F96-0690-45B0-8040-73E2DD554FE1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468708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13563-F133-41AB-BB04-7BC719810DA7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924735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3DE4B-3C21-419F-8E8C-E55841AA67CA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7362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AC919-7DB0-48D6-870A-EE3BC040B24F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197847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E2E4-25DE-4AB3-9921-032F32B840CE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8796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CF86E-9A40-4905-92A2-8ABC1D777384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2608861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A365B-A0F3-44EA-990A-D65FD921FE10}" type="datetime1">
              <a:rPr lang="fr-CA" smtClean="0"/>
              <a:pPr/>
              <a:t>2018-10-28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EEAE7-92DD-4773-A9A6-9FF0F3E9DCBF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91549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310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6543" y="1535598"/>
            <a:ext cx="9916885" cy="2387600"/>
          </a:xfrm>
        </p:spPr>
        <p:txBody>
          <a:bodyPr>
            <a:normAutofit/>
          </a:bodyPr>
          <a:lstStyle/>
          <a:p>
            <a:r>
              <a:rPr lang="fr-CA" sz="4800" b="1" dirty="0">
                <a:solidFill>
                  <a:srgbClr val="002060"/>
                </a:solidFill>
              </a:rPr>
              <a:t>A new look at the coping </a:t>
            </a:r>
            <a:r>
              <a:rPr lang="fr-CA" sz="4800" b="1" dirty="0" err="1">
                <a:solidFill>
                  <a:srgbClr val="002060"/>
                </a:solidFill>
              </a:rPr>
              <a:t>strategies</a:t>
            </a:r>
            <a:r>
              <a:rPr lang="fr-CA" sz="4800" b="1" dirty="0">
                <a:solidFill>
                  <a:srgbClr val="002060"/>
                </a:solidFill>
              </a:rPr>
              <a:t> </a:t>
            </a:r>
            <a:r>
              <a:rPr lang="fr-CA" sz="4800" b="1" dirty="0" err="1">
                <a:solidFill>
                  <a:srgbClr val="002060"/>
                </a:solidFill>
              </a:rPr>
              <a:t>used</a:t>
            </a:r>
            <a:r>
              <a:rPr lang="fr-CA" sz="4800" b="1" dirty="0">
                <a:solidFill>
                  <a:srgbClr val="002060"/>
                </a:solidFill>
              </a:rPr>
              <a:t> by the </a:t>
            </a:r>
            <a:r>
              <a:rPr lang="fr-CA" sz="4800" b="1" dirty="0" err="1">
                <a:solidFill>
                  <a:srgbClr val="002060"/>
                </a:solidFill>
              </a:rPr>
              <a:t>partners</a:t>
            </a:r>
            <a:r>
              <a:rPr lang="fr-CA" sz="4800" b="1" dirty="0">
                <a:solidFill>
                  <a:srgbClr val="002060"/>
                </a:solidFill>
              </a:rPr>
              <a:t> of </a:t>
            </a:r>
            <a:r>
              <a:rPr lang="fr-CA" sz="4800" b="1" dirty="0" err="1">
                <a:solidFill>
                  <a:srgbClr val="002060"/>
                </a:solidFill>
              </a:rPr>
              <a:t>pathological</a:t>
            </a:r>
            <a:r>
              <a:rPr lang="fr-CA" sz="4800" b="1" dirty="0">
                <a:solidFill>
                  <a:srgbClr val="002060"/>
                </a:solidFill>
              </a:rPr>
              <a:t> </a:t>
            </a:r>
            <a:r>
              <a:rPr lang="fr-CA" sz="4800" b="1" dirty="0" err="1">
                <a:solidFill>
                  <a:srgbClr val="002060"/>
                </a:solidFill>
              </a:rPr>
              <a:t>gamblers</a:t>
            </a:r>
            <a:endParaRPr lang="fr-CA" sz="4800" dirty="0">
              <a:solidFill>
                <a:srgbClr val="00206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24752" y="3944604"/>
            <a:ext cx="10524565" cy="1655762"/>
          </a:xfrm>
        </p:spPr>
        <p:txBody>
          <a:bodyPr>
            <a:normAutofit fontScale="92500"/>
          </a:bodyPr>
          <a:lstStyle/>
          <a:p>
            <a:pPr>
              <a:spcBef>
                <a:spcPts val="600"/>
              </a:spcBef>
            </a:pPr>
            <a:r>
              <a:rPr lang="fr-CA" dirty="0" smtClean="0">
                <a:solidFill>
                  <a:srgbClr val="0070C0"/>
                </a:solidFill>
              </a:rPr>
              <a:t>Mélissa Côté, </a:t>
            </a:r>
            <a:r>
              <a:rPr lang="fr-CA" dirty="0" err="1" smtClean="0">
                <a:solidFill>
                  <a:srgbClr val="0070C0"/>
                </a:solidFill>
              </a:rPr>
              <a:t>ps.éd</a:t>
            </a:r>
            <a:r>
              <a:rPr lang="fr-CA" dirty="0" smtClean="0">
                <a:solidFill>
                  <a:srgbClr val="0070C0"/>
                </a:solidFill>
              </a:rPr>
              <a:t>, Ph.D., candidate, UQTR, Canada</a:t>
            </a:r>
          </a:p>
          <a:p>
            <a:pPr>
              <a:spcBef>
                <a:spcPts val="600"/>
              </a:spcBef>
            </a:pPr>
            <a:r>
              <a:rPr lang="fr-CA" dirty="0" smtClean="0">
                <a:solidFill>
                  <a:srgbClr val="0070C0"/>
                </a:solidFill>
              </a:rPr>
              <a:t>Joël Tremblay, Ph.D., UQTR, Canada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70C0"/>
                </a:solidFill>
              </a:rPr>
              <a:t>Addiction </a:t>
            </a:r>
            <a:r>
              <a:rPr lang="en-US" dirty="0">
                <a:solidFill>
                  <a:srgbClr val="0070C0"/>
                </a:solidFill>
              </a:rPr>
              <a:t>&amp; the Family International Network (</a:t>
            </a:r>
            <a:r>
              <a:rPr lang="en-US" dirty="0" err="1" smtClean="0">
                <a:solidFill>
                  <a:srgbClr val="0070C0"/>
                </a:solidFill>
              </a:rPr>
              <a:t>AFINetwork</a:t>
            </a:r>
            <a:r>
              <a:rPr lang="en-US" dirty="0" smtClean="0">
                <a:solidFill>
                  <a:srgbClr val="0070C0"/>
                </a:solidFill>
              </a:rPr>
              <a:t>): </a:t>
            </a:r>
            <a:r>
              <a:rPr lang="en-US" dirty="0">
                <a:solidFill>
                  <a:srgbClr val="0070C0"/>
                </a:solidFill>
              </a:rPr>
              <a:t>1st International </a:t>
            </a:r>
            <a:r>
              <a:rPr lang="en-US" dirty="0" smtClean="0">
                <a:solidFill>
                  <a:srgbClr val="0070C0"/>
                </a:solidFill>
              </a:rPr>
              <a:t>Conference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rgbClr val="0070C0"/>
                </a:solidFill>
              </a:rPr>
              <a:t>Friday 9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to Sunday 11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November 2018, Newcastle upon Tyne, UK</a:t>
            </a:r>
          </a:p>
          <a:p>
            <a:pPr>
              <a:spcBef>
                <a:spcPts val="600"/>
              </a:spcBef>
            </a:pPr>
            <a:endParaRPr lang="fr-CA" dirty="0">
              <a:solidFill>
                <a:srgbClr val="0070C0"/>
              </a:solidFill>
            </a:endParaRPr>
          </a:p>
        </p:txBody>
      </p:sp>
      <p:pic>
        <p:nvPicPr>
          <p:cNvPr id="1028" name="Picture 4" descr="RÃ©sultats de recherche d'images pour Â«Â institut universitaire sur les dÃ©pendancesÂ Â»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857" y="5660573"/>
            <a:ext cx="3197754" cy="136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s de recherche d'images pour Â«Â frqscÂ Â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0011" y="5421086"/>
            <a:ext cx="3411989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Résultats de recherche d'images pour « uqtr »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468" y="5725886"/>
            <a:ext cx="2577023" cy="97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0" y="6732494"/>
            <a:ext cx="12192000" cy="1255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xmlns="" val="393114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43435" y="0"/>
          <a:ext cx="11898313" cy="721253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8313"/>
              </a:tblGrid>
              <a:tr h="13590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9: Protect the gambler’s, partner’s, and couple’s reputation, avoid worrying close family and friends, and avoid having to deal with their lack of understanding 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19.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Conceal the extent of the gambling </a:t>
                      </a:r>
                      <a:r>
                        <a:rPr lang="en-US" sz="1800" i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from close family and friends who think the gambler has gambling problems 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20.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Completely conceal the gambler’s habits when close family and friends are not aware of his difficulties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4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10: Avoid couple conflicts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21. Play down the severity of the gambling problem in the gambler’s eyes 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9020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11: Reduce one’s personal suffering 	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22.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Diminish, in her own mind, the severity of the gambling habits 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23.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Temporarily withdraw from the relationship when the gambler has gambled 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24.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Threat of a break-up 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25.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Find professional help for herself concerning the gambler’s problems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88"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12: Decrease the financial strain on the family 	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26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. Support the gambler financially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Strategy 27.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Compensate for the gambler’s inability to financially support the family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45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13: Spend quality time together as a couple and family 	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28.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Use gambling winnings to have some fun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93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14: Try to genuinely understand the person’s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apparently irrational gambling </a:t>
                      </a:r>
                      <a:r>
                        <a:rPr lang="en-US" sz="18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en-US" sz="1800" b="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29. </a:t>
                      </a:r>
                      <a:r>
                        <a:rPr lang="en-US" sz="1800" b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Exhaustively question the gambler about his habits 	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148"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15: Be loyal and helpful by taking care of the gambler 	</a:t>
                      </a:r>
                    </a:p>
                    <a:p>
                      <a:r>
                        <a:rPr lang="en-US" sz="18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30. </a:t>
                      </a:r>
                      <a:r>
                        <a:rPr lang="en-US" sz="18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Allow the gambler to express his distress </a:t>
                      </a:r>
                      <a:r>
                        <a:rPr lang="en-US" sz="18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11</a:t>
            </a:fld>
            <a:endParaRPr lang="fr-CA"/>
          </a:p>
        </p:txBody>
      </p:sp>
      <p:pic>
        <p:nvPicPr>
          <p:cNvPr id="5" name="Image 4" descr="J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2315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312227" y="753196"/>
            <a:ext cx="50400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</a:rPr>
              <a:t>Conclusion </a:t>
            </a:r>
            <a:endParaRPr lang="fr-CA" sz="4400" b="1" dirty="0">
              <a:solidFill>
                <a:srgbClr val="002060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11060" y="2514600"/>
            <a:ext cx="11358693" cy="4059195"/>
          </a:xfrm>
        </p:spPr>
        <p:txBody>
          <a:bodyPr>
            <a:noAutofit/>
          </a:bodyPr>
          <a:lstStyle/>
          <a:p>
            <a:pPr lvl="0"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CA" sz="3200" dirty="0" smtClean="0"/>
              <a:t>The sequence identified in Tables I and II, based on specific objectives reported by the partners, represents a coherent group of targets to attain when working with the </a:t>
            </a:r>
            <a:r>
              <a:rPr lang="en-CA" sz="3200" dirty="0" smtClean="0"/>
              <a:t>partners </a:t>
            </a:r>
            <a:endParaRPr lang="fr-CA" sz="3200" dirty="0" smtClean="0"/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CA" sz="3200" dirty="0" smtClean="0"/>
              <a:t>Impact/Efficacy of each strategy on gambling behaviours and on the partners well-being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CA" sz="3200" dirty="0" smtClean="0"/>
              <a:t>Develop a new questionnaire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iStock-6551089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54429"/>
            <a:ext cx="12192000" cy="691242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12</a:t>
            </a:fld>
            <a:endParaRPr lang="fr-CA"/>
          </a:p>
        </p:txBody>
      </p:sp>
      <p:sp>
        <p:nvSpPr>
          <p:cNvPr id="6" name="ZoneTexte 5"/>
          <p:cNvSpPr txBox="1"/>
          <p:nvPr/>
        </p:nvSpPr>
        <p:spPr>
          <a:xfrm>
            <a:off x="3167743" y="2351314"/>
            <a:ext cx="551905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600" b="1" dirty="0" smtClean="0">
                <a:solidFill>
                  <a:srgbClr val="002060"/>
                </a:solidFill>
              </a:rPr>
              <a:t>Group </a:t>
            </a:r>
          </a:p>
          <a:p>
            <a:pPr algn="ctr"/>
            <a:r>
              <a:rPr lang="en-CA" sz="6600" b="1" dirty="0" smtClean="0">
                <a:solidFill>
                  <a:srgbClr val="002060"/>
                </a:solidFill>
              </a:rPr>
              <a:t>discussion</a:t>
            </a:r>
            <a:endParaRPr lang="fr-CA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2338" y="2405743"/>
            <a:ext cx="11400638" cy="4073433"/>
          </a:xfrm>
        </p:spPr>
        <p:txBody>
          <a:bodyPr>
            <a:normAutofit/>
          </a:bodyPr>
          <a:lstStyle/>
          <a:p>
            <a:pPr lvl="0" algn="just">
              <a:spcAft>
                <a:spcPts val="600"/>
              </a:spcAft>
              <a:buClr>
                <a:srgbClr val="002060"/>
              </a:buClr>
            </a:pPr>
            <a:r>
              <a:rPr lang="en-US" dirty="0" smtClean="0"/>
              <a:t>How to continue research on the effectiveness of these strategies?</a:t>
            </a:r>
          </a:p>
          <a:p>
            <a:pPr lvl="0" algn="just">
              <a:spcAft>
                <a:spcPts val="600"/>
              </a:spcAft>
              <a:buClr>
                <a:srgbClr val="002060"/>
              </a:buClr>
            </a:pPr>
            <a:endParaRPr lang="en-US" dirty="0" smtClean="0"/>
          </a:p>
          <a:p>
            <a:pPr lvl="0" algn="just">
              <a:spcAft>
                <a:spcPts val="600"/>
              </a:spcAft>
              <a:buClr>
                <a:srgbClr val="002060"/>
              </a:buClr>
            </a:pPr>
            <a:r>
              <a:rPr lang="en-US" dirty="0" smtClean="0"/>
              <a:t>Should our study be separated from coping strategies by subgroups of respondent </a:t>
            </a:r>
            <a:r>
              <a:rPr lang="en-US" smtClean="0"/>
              <a:t>(i.e., </a:t>
            </a:r>
            <a:r>
              <a:rPr lang="en-US" dirty="0" smtClean="0"/>
              <a:t>partner, parent, child)?</a:t>
            </a:r>
          </a:p>
          <a:p>
            <a:pPr algn="just">
              <a:spcAft>
                <a:spcPts val="600"/>
              </a:spcAft>
              <a:buClr>
                <a:srgbClr val="0070C0"/>
              </a:buClr>
            </a:pPr>
            <a:endParaRPr lang="en-US" dirty="0" smtClean="0"/>
          </a:p>
          <a:p>
            <a:pPr lvl="0" algn="just">
              <a:spcAft>
                <a:spcPts val="600"/>
              </a:spcAft>
              <a:buClr>
                <a:srgbClr val="0070C0"/>
              </a:buClr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13</a:t>
            </a:fld>
            <a:endParaRPr lang="fr-CA"/>
          </a:p>
        </p:txBody>
      </p:sp>
      <p:pic>
        <p:nvPicPr>
          <p:cNvPr id="11" name="Image 10" descr="J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23157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5312227" y="753196"/>
            <a:ext cx="5040086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</a:rPr>
              <a:t>Group discussion</a:t>
            </a:r>
            <a:endParaRPr lang="fr-CA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13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4193" y="233083"/>
            <a:ext cx="11785354" cy="642038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en-US" sz="2400" dirty="0" smtClean="0"/>
              <a:t>Casey</a:t>
            </a:r>
            <a:r>
              <a:rPr lang="en-US" sz="2400" dirty="0"/>
              <a:t>, L. M., &amp; </a:t>
            </a:r>
            <a:r>
              <a:rPr lang="en-US" sz="2400" dirty="0" err="1"/>
              <a:t>Halford</a:t>
            </a:r>
            <a:r>
              <a:rPr lang="en-US" sz="2400" dirty="0"/>
              <a:t>, K. (2010). </a:t>
            </a:r>
            <a:r>
              <a:rPr lang="en-US" sz="2400" i="1" dirty="0"/>
              <a:t>A pilot study exploring value of a couple-based approach to the treatment of problem gambling.</a:t>
            </a:r>
            <a:r>
              <a:rPr lang="en-US" sz="2400" dirty="0"/>
              <a:t> Queensland, Australia: Office of Regulatory Policy, Department of Employment, Economic Development and Innovation.</a:t>
            </a:r>
            <a:endParaRPr lang="fr-CA" sz="2400" dirty="0"/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en-CA" sz="2400" dirty="0" smtClean="0"/>
              <a:t>Krishnan, M., &amp; </a:t>
            </a:r>
            <a:r>
              <a:rPr lang="en-CA" sz="2400" dirty="0" err="1" smtClean="0"/>
              <a:t>Orford</a:t>
            </a:r>
            <a:r>
              <a:rPr lang="en-CA" sz="2400" dirty="0" smtClean="0"/>
              <a:t>, J. (2002). Gambling and the family: From the stress‐coping‐support Perspective. </a:t>
            </a:r>
            <a:r>
              <a:rPr lang="en-CA" sz="2400" i="1" dirty="0" smtClean="0"/>
              <a:t>International Gambling Studies, 2</a:t>
            </a:r>
            <a:r>
              <a:rPr lang="en-CA" sz="2400" dirty="0" smtClean="0"/>
              <a:t>(1), 61-83. </a:t>
            </a:r>
            <a:r>
              <a:rPr lang="en-CA" sz="2400" dirty="0" err="1" smtClean="0"/>
              <a:t>doi</a:t>
            </a:r>
            <a:r>
              <a:rPr lang="en-CA" sz="2400" dirty="0" smtClean="0"/>
              <a:t>: 10.1080/14459790208732300</a:t>
            </a:r>
          </a:p>
          <a:p>
            <a:pPr algn="just">
              <a:spcBef>
                <a:spcPts val="0"/>
              </a:spcBef>
              <a:buClr>
                <a:srgbClr val="002060"/>
              </a:buClr>
            </a:pPr>
            <a:r>
              <a:rPr lang="en-US" sz="2400" dirty="0" err="1" smtClean="0"/>
              <a:t>Orford</a:t>
            </a:r>
            <a:r>
              <a:rPr lang="en-US" sz="2400" dirty="0" smtClean="0"/>
              <a:t>, J., Cousins, J., Smith, N., &amp; Bowden-Jones, H. (2017). Stress, strain, coping and social support for affected family members attending the National Problem Gambling Clinic, London. </a:t>
            </a:r>
            <a:r>
              <a:rPr lang="en-US" sz="2400" i="1" dirty="0" smtClean="0"/>
              <a:t>International Gambling Studies, 17</a:t>
            </a:r>
            <a:r>
              <a:rPr lang="en-US" sz="2400" dirty="0" smtClean="0"/>
              <a:t>(2), 259–275. doi:10.1080/14459795.2017.1331251</a:t>
            </a:r>
          </a:p>
          <a:p>
            <a:pPr algn="just">
              <a:spcBef>
                <a:spcPts val="0"/>
              </a:spcBef>
            </a:pPr>
            <a:r>
              <a:rPr lang="en-CA" sz="2400" dirty="0" err="1" smtClean="0"/>
              <a:t>Orford</a:t>
            </a:r>
            <a:r>
              <a:rPr lang="en-CA" sz="2400" dirty="0" smtClean="0"/>
              <a:t>, J., Templeton, L., </a:t>
            </a:r>
            <a:r>
              <a:rPr lang="en-CA" sz="2400" dirty="0" err="1" smtClean="0"/>
              <a:t>Velleman</a:t>
            </a:r>
            <a:r>
              <a:rPr lang="en-CA" sz="2400" dirty="0" smtClean="0"/>
              <a:t>, R., &amp; </a:t>
            </a:r>
            <a:r>
              <a:rPr lang="en-CA" sz="2400" dirty="0" err="1" smtClean="0"/>
              <a:t>Copello</a:t>
            </a:r>
            <a:r>
              <a:rPr lang="en-CA" sz="2400" dirty="0" smtClean="0"/>
              <a:t>, A. (2005). Family members of relatives with alcohol, drug and gambling problems: a set of standardized questionnaires for assessing stress, coping and strain. </a:t>
            </a:r>
            <a:r>
              <a:rPr lang="en-CA" sz="2400" i="1" dirty="0" smtClean="0"/>
              <a:t>Addiction, 100</a:t>
            </a:r>
            <a:r>
              <a:rPr lang="en-CA" sz="2400" dirty="0" smtClean="0"/>
              <a:t>(11), 1611-1624. </a:t>
            </a:r>
            <a:r>
              <a:rPr lang="en-CA" sz="2400" dirty="0" err="1" smtClean="0"/>
              <a:t>doi</a:t>
            </a:r>
            <a:r>
              <a:rPr lang="en-CA" sz="2400" dirty="0" smtClean="0"/>
              <a:t>: 10.1111/j.1360-0443.2005.01178.x</a:t>
            </a:r>
          </a:p>
          <a:p>
            <a:pPr algn="just">
              <a:spcBef>
                <a:spcPts val="0"/>
              </a:spcBef>
            </a:pPr>
            <a:r>
              <a:rPr lang="en-CA" sz="2400" dirty="0" err="1" smtClean="0"/>
              <a:t>Patford</a:t>
            </a:r>
            <a:r>
              <a:rPr lang="en-CA" sz="2400" dirty="0" smtClean="0"/>
              <a:t>, J. (2009). For Worse, for Poorer and in Ill Health: How Women Experience, Understand and Respond to a Partner’s Gambling Problems. </a:t>
            </a:r>
            <a:r>
              <a:rPr lang="en-CA" sz="2400" i="1" dirty="0" smtClean="0"/>
              <a:t>International Journal of Mental Health &amp; Addiction, 7</a:t>
            </a:r>
            <a:r>
              <a:rPr lang="en-CA" sz="2400" dirty="0" smtClean="0"/>
              <a:t>(1), 177-189. </a:t>
            </a:r>
            <a:r>
              <a:rPr lang="en-CA" sz="2400" dirty="0" err="1" smtClean="0"/>
              <a:t>doi</a:t>
            </a:r>
            <a:r>
              <a:rPr lang="en-CA" sz="2400" dirty="0" smtClean="0"/>
              <a:t>: 10.1007/s11469-008-9173-1</a:t>
            </a:r>
            <a:endParaRPr lang="fr-CA" sz="2400" dirty="0" smtClean="0"/>
          </a:p>
          <a:p>
            <a:pPr algn="just">
              <a:spcBef>
                <a:spcPts val="0"/>
              </a:spcBef>
            </a:pPr>
            <a:r>
              <a:rPr lang="en-US" sz="2400" dirty="0" err="1" smtClean="0"/>
              <a:t>Patford</a:t>
            </a:r>
            <a:r>
              <a:rPr lang="en-US" sz="2400" dirty="0" smtClean="0"/>
              <a:t>, J. (2012). </a:t>
            </a:r>
            <a:r>
              <a:rPr lang="en-US" sz="2400" i="1" dirty="0" smtClean="0"/>
              <a:t>For poorer: how men experience, understand and respond to problematic aspects of a partners gambling </a:t>
            </a:r>
            <a:r>
              <a:rPr lang="en-US" sz="2400" dirty="0" smtClean="0"/>
              <a:t>(Unpublished doctoral dissertation). University of Tasmania, Hobart, Australia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xmlns="" val="18362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0393" y="2634343"/>
            <a:ext cx="11543856" cy="3914738"/>
          </a:xfrm>
        </p:spPr>
        <p:txBody>
          <a:bodyPr>
            <a:normAutofit lnSpcReduction="10000"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fr-CA" dirty="0"/>
              <a:t>The coping </a:t>
            </a:r>
            <a:r>
              <a:rPr lang="fr-CA" dirty="0" err="1"/>
              <a:t>strategies</a:t>
            </a:r>
            <a:r>
              <a:rPr lang="fr-CA" dirty="0"/>
              <a:t> </a:t>
            </a:r>
            <a:r>
              <a:rPr lang="fr-CA" dirty="0" err="1"/>
              <a:t>used</a:t>
            </a:r>
            <a:r>
              <a:rPr lang="fr-CA" dirty="0"/>
              <a:t> </a:t>
            </a:r>
            <a:r>
              <a:rPr lang="fr-CA" dirty="0" err="1"/>
              <a:t>specifically</a:t>
            </a:r>
            <a:r>
              <a:rPr lang="fr-CA" dirty="0"/>
              <a:t> by the </a:t>
            </a:r>
            <a:r>
              <a:rPr lang="fr-CA" dirty="0" err="1"/>
              <a:t>partners</a:t>
            </a:r>
            <a:r>
              <a:rPr lang="fr-CA" dirty="0"/>
              <a:t> of </a:t>
            </a:r>
            <a:r>
              <a:rPr lang="fr-CA" dirty="0" err="1" smtClean="0"/>
              <a:t>gamblers</a:t>
            </a:r>
            <a:r>
              <a:rPr lang="fr-CA" dirty="0" smtClean="0"/>
              <a:t> </a:t>
            </a:r>
            <a:r>
              <a:rPr lang="fr-CA" dirty="0" err="1"/>
              <a:t>represent</a:t>
            </a:r>
            <a:r>
              <a:rPr lang="fr-CA" dirty="0"/>
              <a:t> a </a:t>
            </a:r>
            <a:r>
              <a:rPr lang="fr-CA" dirty="0" err="1"/>
              <a:t>still</a:t>
            </a:r>
            <a:r>
              <a:rPr lang="fr-CA" dirty="0"/>
              <a:t> </a:t>
            </a:r>
            <a:r>
              <a:rPr lang="fr-CA" dirty="0" err="1"/>
              <a:t>relatively</a:t>
            </a:r>
            <a:r>
              <a:rPr lang="fr-CA" dirty="0"/>
              <a:t> </a:t>
            </a:r>
            <a:r>
              <a:rPr lang="fr-CA" dirty="0" err="1"/>
              <a:t>unexplored</a:t>
            </a:r>
            <a:r>
              <a:rPr lang="fr-CA" dirty="0"/>
              <a:t> </a:t>
            </a:r>
            <a:r>
              <a:rPr lang="fr-CA" dirty="0" err="1"/>
              <a:t>field</a:t>
            </a:r>
            <a:r>
              <a:rPr lang="fr-CA" dirty="0"/>
              <a:t> of </a:t>
            </a:r>
            <a:r>
              <a:rPr lang="fr-CA" dirty="0" err="1" smtClean="0"/>
              <a:t>research</a:t>
            </a:r>
            <a:endParaRPr lang="fr-CA" dirty="0" smtClean="0"/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fr-CA" sz="2800" dirty="0"/>
              <a:t>Four </a:t>
            </a:r>
            <a:r>
              <a:rPr lang="fr-CA" sz="2800" dirty="0" err="1"/>
              <a:t>published</a:t>
            </a:r>
            <a:r>
              <a:rPr lang="fr-CA" sz="2800" dirty="0"/>
              <a:t> </a:t>
            </a:r>
            <a:r>
              <a:rPr lang="fr-CA" sz="2800" dirty="0" err="1" smtClean="0"/>
              <a:t>studies</a:t>
            </a:r>
            <a:r>
              <a:rPr lang="fr-CA" sz="2800" dirty="0" smtClean="0"/>
              <a:t> </a:t>
            </a:r>
            <a:r>
              <a:rPr lang="fr-CA" sz="1700" dirty="0"/>
              <a:t>(</a:t>
            </a:r>
            <a:r>
              <a:rPr lang="fr-CA" sz="1700" dirty="0" err="1"/>
              <a:t>Krishnan</a:t>
            </a:r>
            <a:r>
              <a:rPr lang="fr-CA" sz="1700" dirty="0"/>
              <a:t> &amp; </a:t>
            </a:r>
            <a:r>
              <a:rPr lang="fr-CA" sz="1700" dirty="0" err="1"/>
              <a:t>Orford</a:t>
            </a:r>
            <a:r>
              <a:rPr lang="fr-CA" sz="1700" dirty="0"/>
              <a:t> 2002; </a:t>
            </a:r>
            <a:r>
              <a:rPr lang="fr-CA" sz="1700" dirty="0" err="1"/>
              <a:t>Orford</a:t>
            </a:r>
            <a:r>
              <a:rPr lang="fr-CA" sz="1700" dirty="0"/>
              <a:t>, </a:t>
            </a:r>
            <a:r>
              <a:rPr lang="fr-CA" sz="1700" dirty="0" err="1"/>
              <a:t>Templeton</a:t>
            </a:r>
            <a:r>
              <a:rPr lang="fr-CA" sz="1700" dirty="0"/>
              <a:t>, </a:t>
            </a:r>
            <a:r>
              <a:rPr lang="fr-CA" sz="1700" dirty="0" err="1"/>
              <a:t>Velleman</a:t>
            </a:r>
            <a:r>
              <a:rPr lang="fr-CA" sz="1700" dirty="0"/>
              <a:t>, </a:t>
            </a:r>
            <a:r>
              <a:rPr lang="fr-CA" sz="1700" dirty="0" err="1"/>
              <a:t>Copello</a:t>
            </a:r>
            <a:r>
              <a:rPr lang="fr-CA" sz="1700" dirty="0"/>
              <a:t>, 2005; </a:t>
            </a:r>
            <a:r>
              <a:rPr lang="fr-CA" sz="1700" dirty="0" err="1"/>
              <a:t>Orford</a:t>
            </a:r>
            <a:r>
              <a:rPr lang="fr-CA" sz="1700" dirty="0"/>
              <a:t>, Cousins, Smith, &amp; </a:t>
            </a:r>
            <a:r>
              <a:rPr lang="fr-CA" sz="1700" dirty="0" err="1"/>
              <a:t>Bowden</a:t>
            </a:r>
            <a:r>
              <a:rPr lang="fr-CA" sz="1700" dirty="0"/>
              <a:t>-Jones, 2017; </a:t>
            </a:r>
            <a:r>
              <a:rPr lang="fr-CA" sz="1700" dirty="0" err="1"/>
              <a:t>Patford</a:t>
            </a:r>
            <a:r>
              <a:rPr lang="fr-CA" sz="1700" dirty="0"/>
              <a:t>, 2009</a:t>
            </a:r>
            <a:r>
              <a:rPr lang="fr-CA" sz="1700" dirty="0" smtClean="0"/>
              <a:t>)</a:t>
            </a:r>
            <a:r>
              <a:rPr lang="fr-CA" sz="2800" dirty="0" smtClean="0"/>
              <a:t>, </a:t>
            </a:r>
            <a:r>
              <a:rPr lang="fr-CA" sz="2800" dirty="0"/>
              <a:t>one </a:t>
            </a:r>
            <a:r>
              <a:rPr lang="fr-CA" sz="2800" dirty="0" err="1"/>
              <a:t>research</a:t>
            </a:r>
            <a:r>
              <a:rPr lang="fr-CA" sz="2800" dirty="0"/>
              <a:t> </a:t>
            </a:r>
            <a:r>
              <a:rPr lang="fr-CA" sz="2800" dirty="0" smtClean="0"/>
              <a:t>report </a:t>
            </a:r>
            <a:r>
              <a:rPr lang="fr-CA" sz="1700" dirty="0"/>
              <a:t>(Casey &amp; </a:t>
            </a:r>
            <a:r>
              <a:rPr lang="fr-CA" sz="1700" dirty="0" err="1"/>
              <a:t>Halford</a:t>
            </a:r>
            <a:r>
              <a:rPr lang="fr-CA" sz="1700" dirty="0"/>
              <a:t>, 2010</a:t>
            </a:r>
            <a:r>
              <a:rPr lang="fr-CA" sz="1700" dirty="0" smtClean="0"/>
              <a:t>)</a:t>
            </a:r>
            <a:r>
              <a:rPr lang="fr-CA" sz="2800" dirty="0" smtClean="0"/>
              <a:t>, </a:t>
            </a:r>
            <a:r>
              <a:rPr lang="fr-CA" sz="2800" dirty="0"/>
              <a:t>and one </a:t>
            </a:r>
            <a:r>
              <a:rPr lang="fr-CA" sz="2800" dirty="0" err="1" smtClean="0"/>
              <a:t>thesis</a:t>
            </a:r>
            <a:r>
              <a:rPr lang="fr-CA" sz="2800" dirty="0" smtClean="0"/>
              <a:t> </a:t>
            </a:r>
            <a:r>
              <a:rPr lang="fr-CA" sz="1700" dirty="0"/>
              <a:t>(</a:t>
            </a:r>
            <a:r>
              <a:rPr lang="fr-CA" sz="1700" dirty="0" err="1"/>
              <a:t>Patford</a:t>
            </a:r>
            <a:r>
              <a:rPr lang="fr-CA" sz="1700" dirty="0"/>
              <a:t>, 2012</a:t>
            </a:r>
            <a:r>
              <a:rPr lang="fr-CA" sz="1700" dirty="0" smtClean="0"/>
              <a:t>)</a:t>
            </a:r>
            <a:r>
              <a:rPr lang="fr-CA" sz="2800" dirty="0" smtClean="0"/>
              <a:t> </a:t>
            </a:r>
            <a:r>
              <a:rPr lang="en-US" sz="2800" dirty="0"/>
              <a:t>have looked at the coping strategies used by the partner of </a:t>
            </a:r>
            <a:r>
              <a:rPr lang="en-US" sz="2800" dirty="0" smtClean="0"/>
              <a:t>gamblers</a:t>
            </a:r>
          </a:p>
          <a:p>
            <a:pPr lvl="1"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sz="2800" dirty="0" smtClean="0"/>
              <a:t>The </a:t>
            </a:r>
            <a:r>
              <a:rPr lang="en-US" sz="2800" dirty="0"/>
              <a:t>majority </a:t>
            </a:r>
            <a:r>
              <a:rPr lang="en-US" sz="2800" dirty="0" smtClean="0"/>
              <a:t>of </a:t>
            </a:r>
            <a:r>
              <a:rPr lang="en-US" sz="2800" dirty="0"/>
              <a:t>the coping </a:t>
            </a:r>
            <a:r>
              <a:rPr lang="en-US" sz="2800" dirty="0" smtClean="0"/>
              <a:t>strategies </a:t>
            </a:r>
            <a:r>
              <a:rPr lang="en-US" sz="2800" dirty="0"/>
              <a:t>used </a:t>
            </a:r>
            <a:r>
              <a:rPr lang="en-US" sz="2800" dirty="0" smtClean="0"/>
              <a:t>by </a:t>
            </a:r>
            <a:r>
              <a:rPr lang="en-US" sz="2800" dirty="0"/>
              <a:t>the </a:t>
            </a:r>
            <a:r>
              <a:rPr lang="en-US" sz="2800" dirty="0" smtClean="0"/>
              <a:t>partners were </a:t>
            </a:r>
            <a:r>
              <a:rPr lang="en-US" sz="2800" dirty="0"/>
              <a:t>directed </a:t>
            </a:r>
            <a:r>
              <a:rPr lang="en-US" sz="2800" dirty="0" smtClean="0"/>
              <a:t>at </a:t>
            </a:r>
            <a:r>
              <a:rPr lang="en-US" sz="2800" dirty="0"/>
              <a:t>the gambler </a:t>
            </a:r>
            <a:r>
              <a:rPr lang="en-US" sz="2800" dirty="0" smtClean="0"/>
              <a:t>in an attempt </a:t>
            </a:r>
            <a:r>
              <a:rPr lang="en-US" sz="2800" dirty="0"/>
              <a:t>to influence </a:t>
            </a:r>
            <a:r>
              <a:rPr lang="en-US" sz="2800" dirty="0" smtClean="0"/>
              <a:t>his </a:t>
            </a:r>
            <a:r>
              <a:rPr lang="en-US" sz="2800" dirty="0"/>
              <a:t>gambling </a:t>
            </a:r>
            <a:r>
              <a:rPr lang="en-US" sz="2800" dirty="0" smtClean="0"/>
              <a:t>behavior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fr-CA" dirty="0" smtClean="0"/>
          </a:p>
          <a:p>
            <a:pPr algn="just">
              <a:spcBef>
                <a:spcPts val="0"/>
              </a:spcBef>
            </a:pPr>
            <a:endParaRPr lang="en-US" dirty="0"/>
          </a:p>
          <a:p>
            <a:pPr marL="0" indent="0" algn="just">
              <a:spcBef>
                <a:spcPts val="0"/>
              </a:spcBef>
              <a:buNone/>
            </a:pP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2</a:t>
            </a:fld>
            <a:endParaRPr lang="fr-CA"/>
          </a:p>
        </p:txBody>
      </p:sp>
      <p:grpSp>
        <p:nvGrpSpPr>
          <p:cNvPr id="11" name="Groupe 10"/>
          <p:cNvGrpSpPr/>
          <p:nvPr/>
        </p:nvGrpSpPr>
        <p:grpSpPr>
          <a:xfrm>
            <a:off x="0" y="-21772"/>
            <a:ext cx="12192000" cy="2634343"/>
            <a:chOff x="0" y="0"/>
            <a:chExt cx="12192000" cy="2723883"/>
          </a:xfrm>
        </p:grpSpPr>
        <p:pic>
          <p:nvPicPr>
            <p:cNvPr id="9" name="Image 8" descr="Je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2723883"/>
            </a:xfrm>
            <a:prstGeom prst="rect">
              <a:avLst/>
            </a:prstGeom>
          </p:spPr>
        </p:pic>
        <p:sp>
          <p:nvSpPr>
            <p:cNvPr id="10" name="ZoneTexte 9"/>
            <p:cNvSpPr txBox="1"/>
            <p:nvPr/>
          </p:nvSpPr>
          <p:spPr>
            <a:xfrm>
              <a:off x="5312227" y="1012371"/>
              <a:ext cx="5040086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solidFill>
                    <a:srgbClr val="002060"/>
                  </a:solidFill>
                </a:rPr>
                <a:t>Current research</a:t>
              </a:r>
              <a:endParaRPr lang="fr-CA" sz="4400" b="1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7892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247766"/>
            <a:ext cx="12192000" cy="3624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3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5509" y="201336"/>
            <a:ext cx="7161082" cy="65201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itre 4"/>
          <p:cNvSpPr txBox="1">
            <a:spLocks/>
          </p:cNvSpPr>
          <p:nvPr/>
        </p:nvSpPr>
        <p:spPr>
          <a:xfrm>
            <a:off x="393981" y="2582514"/>
            <a:ext cx="3792126" cy="1639974"/>
          </a:xfrm>
          <a:prstGeom prst="rect">
            <a:avLst/>
          </a:prstGeom>
          <a:ln w="28575" cap="flat" cmpd="sng" algn="ctr">
            <a:solidFill>
              <a:schemeClr val="accent5"/>
            </a:solidFill>
            <a:prstDash val="solid"/>
            <a:miter lim="800000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solidFill>
                  <a:srgbClr val="002060"/>
                </a:solidFill>
              </a:rPr>
              <a:t>Our research</a:t>
            </a:r>
            <a:endParaRPr lang="fr-CA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366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4</a:t>
            </a:fld>
            <a:endParaRPr lang="fr-CA"/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391885" y="3047998"/>
            <a:ext cx="6019800" cy="4063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#1: </a:t>
            </a:r>
            <a:r>
              <a:rPr lang="en-US" sz="2200" dirty="0" smtClean="0"/>
              <a:t>Remind the gambler of the negative consequences his gambling is having </a:t>
            </a:r>
          </a:p>
          <a:p>
            <a:pPr marL="228600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sz="2200" dirty="0" smtClean="0"/>
              <a:t>#2: Make sarcastic or hurtful remarks about the gambler’s habits</a:t>
            </a:r>
          </a:p>
          <a:p>
            <a:pPr marL="228600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#3: </a:t>
            </a:r>
            <a:r>
              <a:rPr lang="en-CA" sz="2200" dirty="0" smtClean="0"/>
              <a:t>Emphasize how positive the atmosphere is in the family and couple when he is not gambling</a:t>
            </a: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CA" sz="2200" dirty="0" smtClean="0"/>
              <a:t>#5; Remind the gambler of possible future negative consequences if he continues gambling</a:t>
            </a:r>
          </a:p>
          <a:p>
            <a:pPr marL="228600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#8:</a:t>
            </a:r>
            <a:r>
              <a:rPr kumimoji="0" lang="en-CA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2200" dirty="0" smtClean="0"/>
              <a:t>Attempt to convince the gambler to not give in to the desire to go and gamble right there and then</a:t>
            </a: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6263500" y="2985494"/>
            <a:ext cx="5776451" cy="35894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685800" lvl="1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CA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#11: </a:t>
            </a:r>
            <a:r>
              <a:rPr lang="en-US" sz="2200" dirty="0" smtClean="0"/>
              <a:t>Use gambling winnings so that there is no immediate reinforcement for the gambler</a:t>
            </a:r>
          </a:p>
          <a:p>
            <a:pPr marL="685800" lvl="1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#14: </a:t>
            </a:r>
            <a:r>
              <a:rPr lang="en-US" sz="2200" dirty="0" smtClean="0"/>
              <a:t>Try to reduce the sources of stress that push the gambler to go and gamble</a:t>
            </a:r>
          </a:p>
          <a:p>
            <a:pPr marL="685800" lvl="1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#17: </a:t>
            </a:r>
            <a:r>
              <a:rPr lang="en-US" sz="2200" dirty="0" smtClean="0"/>
              <a:t>Acknowledge the progress made, including that in treatment</a:t>
            </a:r>
          </a:p>
          <a:p>
            <a:pPr marL="685800" lvl="1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#21: </a:t>
            </a:r>
            <a:r>
              <a:rPr lang="en-US" sz="2200" dirty="0" smtClean="0"/>
              <a:t>Play down the severity of the gambling problem in the gambler’s eyes</a:t>
            </a:r>
          </a:p>
          <a:p>
            <a:pPr marL="685800" lvl="1" indent="-228600" algn="just">
              <a:lnSpc>
                <a:spcPct val="90000"/>
              </a:lnSpc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#28: </a:t>
            </a:r>
            <a:r>
              <a:rPr lang="en-US" sz="2200" dirty="0" smtClean="0"/>
              <a:t>Use gambling winnings to have some fun</a:t>
            </a:r>
            <a:endParaRPr kumimoji="0" lang="en-CA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0" y="0"/>
            <a:ext cx="12192000" cy="2231572"/>
            <a:chOff x="0" y="-2564444"/>
            <a:chExt cx="12192000" cy="2723883"/>
          </a:xfrm>
        </p:grpSpPr>
        <p:pic>
          <p:nvPicPr>
            <p:cNvPr id="12" name="Image 11" descr="Jeu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2564444"/>
              <a:ext cx="12192000" cy="2723883"/>
            </a:xfrm>
            <a:prstGeom prst="rect">
              <a:avLst/>
            </a:prstGeom>
          </p:spPr>
        </p:pic>
        <p:sp>
          <p:nvSpPr>
            <p:cNvPr id="13" name="ZoneTexte 12"/>
            <p:cNvSpPr txBox="1"/>
            <p:nvPr/>
          </p:nvSpPr>
          <p:spPr>
            <a:xfrm>
              <a:off x="5312227" y="-1645084"/>
              <a:ext cx="5040086" cy="7955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CA" sz="4400" b="1" dirty="0" smtClean="0">
                  <a:solidFill>
                    <a:srgbClr val="002060"/>
                  </a:solidFill>
                </a:rPr>
                <a:t>Our research</a:t>
              </a:r>
              <a:endParaRPr lang="fr-CA" sz="4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074" y="2208031"/>
            <a:ext cx="11651225" cy="829084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buClr>
                <a:srgbClr val="002060"/>
              </a:buClr>
            </a:pPr>
            <a:r>
              <a:rPr lang="en-US" sz="2400" dirty="0" smtClean="0"/>
              <a:t>The partners used some 30 different coping strategies to cope with the gambling</a:t>
            </a:r>
          </a:p>
          <a:p>
            <a:pPr algn="just">
              <a:spcBef>
                <a:spcPts val="600"/>
              </a:spcBef>
              <a:buClr>
                <a:srgbClr val="002060"/>
              </a:buClr>
            </a:pPr>
            <a:r>
              <a:rPr lang="en-CA" sz="2400" dirty="0" smtClean="0"/>
              <a:t>We identified ten new strategies:</a:t>
            </a:r>
          </a:p>
        </p:txBody>
      </p:sp>
    </p:spTree>
    <p:extLst>
      <p:ext uri="{BB962C8B-B14F-4D97-AF65-F5344CB8AC3E}">
        <p14:creationId xmlns:p14="http://schemas.microsoft.com/office/powerpoint/2010/main" xmlns="" val="1877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2231571"/>
            <a:ext cx="11401168" cy="448990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Clr>
                <a:srgbClr val="002060"/>
              </a:buClr>
            </a:pPr>
            <a:r>
              <a:rPr lang="en-US" dirty="0" smtClean="0"/>
              <a:t>These 30 </a:t>
            </a:r>
            <a:r>
              <a:rPr lang="en-US" dirty="0"/>
              <a:t>strategies were grouped into 2 main </a:t>
            </a:r>
            <a:r>
              <a:rPr lang="en-US" dirty="0" smtClean="0"/>
              <a:t>goals:</a:t>
            </a:r>
          </a:p>
          <a:p>
            <a:pPr marL="971550" lvl="1" indent="-514350" algn="just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Reduce </a:t>
            </a:r>
            <a:r>
              <a:rPr lang="en-US" sz="2800" b="1" dirty="0">
                <a:solidFill>
                  <a:srgbClr val="002060"/>
                </a:solidFill>
              </a:rPr>
              <a:t>or completely stop the </a:t>
            </a:r>
            <a:r>
              <a:rPr lang="en-US" sz="2800" b="1" dirty="0" smtClean="0">
                <a:solidFill>
                  <a:srgbClr val="002060"/>
                </a:solidFill>
              </a:rPr>
              <a:t>gambling behavior:</a:t>
            </a:r>
            <a:endParaRPr lang="en-US" sz="2800" b="1" dirty="0">
              <a:solidFill>
                <a:srgbClr val="002060"/>
              </a:solidFill>
            </a:endParaRPr>
          </a:p>
          <a:p>
            <a:pPr lvl="2" algn="just">
              <a:buClr>
                <a:srgbClr val="002060"/>
              </a:buClr>
            </a:pPr>
            <a:r>
              <a:rPr lang="en-US" sz="2800" dirty="0" smtClean="0"/>
              <a:t>8 </a:t>
            </a:r>
            <a:r>
              <a:rPr lang="en-US" sz="2800" dirty="0"/>
              <a:t>specific </a:t>
            </a:r>
            <a:r>
              <a:rPr lang="en-US" sz="2800" dirty="0" smtClean="0"/>
              <a:t>objectives</a:t>
            </a:r>
          </a:p>
          <a:p>
            <a:pPr lvl="3" algn="just">
              <a:buClr>
                <a:srgbClr val="002060"/>
              </a:buClr>
            </a:pPr>
            <a:r>
              <a:rPr lang="en-US" sz="2800" dirty="0" smtClean="0"/>
              <a:t>18 coping strategies </a:t>
            </a:r>
          </a:p>
          <a:p>
            <a:pPr marL="1371600" lvl="3" indent="0" algn="just">
              <a:buClr>
                <a:srgbClr val="002060"/>
              </a:buClr>
              <a:buNone/>
            </a:pPr>
            <a:endParaRPr lang="en-US" dirty="0" smtClean="0"/>
          </a:p>
          <a:p>
            <a:pPr marL="971550" lvl="1" indent="-514350" algn="just">
              <a:buClr>
                <a:srgbClr val="002060"/>
              </a:buClr>
              <a:buFont typeface="+mj-lt"/>
              <a:buAutoNum type="arabicPeriod"/>
            </a:pPr>
            <a:r>
              <a:rPr lang="en-US" sz="2800" b="1" dirty="0" smtClean="0">
                <a:solidFill>
                  <a:srgbClr val="002060"/>
                </a:solidFill>
              </a:rPr>
              <a:t>Increase the wellbeing of the partner, couple, and family:</a:t>
            </a:r>
          </a:p>
          <a:p>
            <a:pPr lvl="2" algn="just">
              <a:buClr>
                <a:srgbClr val="002060"/>
              </a:buClr>
            </a:pPr>
            <a:r>
              <a:rPr lang="en-US" sz="2800" dirty="0" smtClean="0"/>
              <a:t>7 </a:t>
            </a:r>
            <a:r>
              <a:rPr lang="en-US" sz="2800" dirty="0"/>
              <a:t>specific objectives</a:t>
            </a:r>
          </a:p>
          <a:p>
            <a:pPr lvl="3" algn="just">
              <a:buClr>
                <a:srgbClr val="002060"/>
              </a:buClr>
            </a:pPr>
            <a:r>
              <a:rPr lang="en-US" sz="2800" dirty="0" smtClean="0"/>
              <a:t>12 </a:t>
            </a:r>
            <a:r>
              <a:rPr lang="en-US" sz="2800" dirty="0"/>
              <a:t>coping strategies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5</a:t>
            </a:fld>
            <a:endParaRPr lang="fr-CA"/>
          </a:p>
        </p:txBody>
      </p:sp>
      <p:pic>
        <p:nvPicPr>
          <p:cNvPr id="10" name="Image 9" descr="Je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223157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312227" y="753196"/>
            <a:ext cx="5040086" cy="6517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CA" sz="4400" b="1" dirty="0" smtClean="0">
                <a:solidFill>
                  <a:srgbClr val="002060"/>
                </a:solidFill>
              </a:rPr>
              <a:t>Our research</a:t>
            </a:r>
            <a:endParaRPr lang="fr-CA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78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Bande perforée 6"/>
          <p:cNvSpPr/>
          <p:nvPr/>
        </p:nvSpPr>
        <p:spPr>
          <a:xfrm>
            <a:off x="0" y="1262743"/>
            <a:ext cx="12192000" cy="123008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4343399"/>
            <a:ext cx="10515600" cy="1502229"/>
          </a:xfrm>
          <a:ln w="38100">
            <a:solidFill>
              <a:srgbClr val="00B0F0"/>
            </a:solidFill>
          </a:ln>
        </p:spPr>
        <p:txBody>
          <a:bodyPr anchor="ctr">
            <a:normAutofit/>
          </a:bodyPr>
          <a:lstStyle/>
          <a:p>
            <a:pPr algn="ctr">
              <a:buNone/>
            </a:pPr>
            <a:r>
              <a:rPr lang="en-US" sz="4400" dirty="0" smtClean="0">
                <a:solidFill>
                  <a:srgbClr val="002060"/>
                </a:solidFill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</a:rPr>
              <a:t>Table 1. Coping strategies whose main goal is to influence the gambler’s habits</a:t>
            </a:r>
            <a:endParaRPr lang="fr-CA" sz="4400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6</a:t>
            </a:fld>
            <a:endParaRPr lang="fr-CA"/>
          </a:p>
        </p:txBody>
      </p:sp>
      <p:pic>
        <p:nvPicPr>
          <p:cNvPr id="5" name="Image 4" descr="iStock-4922020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399" y="359229"/>
            <a:ext cx="4243488" cy="2857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 descr="iStock-67919399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36447" y="892627"/>
            <a:ext cx="4251297" cy="2833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0" y="112407"/>
          <a:ext cx="12192000" cy="65823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2000"/>
              </a:tblGrid>
              <a:tr h="203440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1: Make the gambler aware of the negative effects of gambling and the </a:t>
                      </a:r>
                      <a:endParaRPr lang="en-US" sz="2300" b="1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reasons for </a:t>
                      </a:r>
                      <a:r>
                        <a:rPr lang="en-US" sz="23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becoming and remaining abstinent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1.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Remind the gambler of the negative consequences his gambling is having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2.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Make sarcastic or hurtful remarks about the gambler’s habits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200" b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2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3. </a:t>
                      </a:r>
                      <a:r>
                        <a:rPr lang="en-US" sz="21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Emphasize how positive the atmosphere is in the family and couple when he is not gambling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6953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2: Try to convince the gambler that he should reduce and/or stop his gambling 	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4.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Express one’s disagreement and ask the gambler to stop gambling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5. </a:t>
                      </a:r>
                      <a:r>
                        <a:rPr lang="en-US" sz="22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Remind the gambler of possible future negative consequences if he continues gambling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6.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Communicate the distress one feels when confronted with the gambler’s habits </a:t>
                      </a:r>
                      <a:r>
                        <a:rPr lang="en-US" sz="23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5758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3: Learn the full extent of the person’s gambling </a:t>
                      </a:r>
                      <a:r>
                        <a:rPr lang="en-US" sz="23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23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7.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Look into the gambler’s recent gambling </a:t>
                      </a:r>
                      <a:r>
                        <a:rPr lang="en-US" sz="2300" i="0" kern="1200" baseline="0" dirty="0" err="1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5194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2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4: Stop a gambling session from happening or put an end to one already underway 	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8.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Attempt to convince the gambler to not give in to the desire to go and gamble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right there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and then </a:t>
                      </a: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23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9. </a:t>
                      </a:r>
                      <a:r>
                        <a:rPr lang="en-US" sz="23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Try to stop the gambler during a gambling session </a:t>
                      </a:r>
                      <a:r>
                        <a:rPr lang="en-US" sz="23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152400" y="163512"/>
          <a:ext cx="11898313" cy="64972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98313"/>
              </a:tblGrid>
              <a:tr h="1356477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5: Avoid reinforcing gambling </a:t>
                      </a:r>
                      <a:r>
                        <a:rPr lang="en-US" sz="24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	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10.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Disapprove of gambling winnings 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11. </a:t>
                      </a:r>
                      <a:r>
                        <a:rPr lang="en-US" sz="22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Use gambling winnings so that there is no immediate reinforcement for the gambler 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73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6: Help the gambler to avoid risky situations 	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12.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Control the gambler’s access to money 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13.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Provide gambler with a safe context where there are no gambling temptations 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14.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Try to reduce the sources of stress that push the gambler to go and gamble 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7915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7: Help the gambler to begin and succeed in his treatment 	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15.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Help the gambler to begin treatment 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16.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Participate in the gambler’s treatment 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     Strategy 17.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Acknowledge the progress made, including that in treatment </a:t>
                      </a:r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14137">
                <a:tc>
                  <a:txBody>
                    <a:bodyPr/>
                    <a:lstStyle/>
                    <a:p>
                      <a:pPr algn="ctr"/>
                      <a:r>
                        <a:rPr lang="en-US" sz="240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Specific Objective 8: Help the person to develop </a:t>
                      </a:r>
                      <a:r>
                        <a:rPr lang="en-US" sz="2400" b="1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behaviour</a:t>
                      </a:r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that is incompatible with gambling </a:t>
                      </a:r>
                    </a:p>
                    <a:p>
                      <a:r>
                        <a:rPr lang="en-US" sz="2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  <a:r>
                        <a:rPr lang="en-US" sz="2400" i="1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Strategy 18. </a:t>
                      </a:r>
                      <a:r>
                        <a:rPr lang="en-US" sz="2400" i="0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Suggest other activities than gambling </a:t>
                      </a:r>
                      <a:r>
                        <a:rPr lang="en-US" sz="24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rganigramme : Bande perforée 6"/>
          <p:cNvSpPr/>
          <p:nvPr/>
        </p:nvSpPr>
        <p:spPr>
          <a:xfrm>
            <a:off x="0" y="1262743"/>
            <a:ext cx="12192000" cy="1230086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14400" y="4343399"/>
            <a:ext cx="10515600" cy="1502229"/>
          </a:xfrm>
          <a:ln w="38100">
            <a:solidFill>
              <a:srgbClr val="00B0F0"/>
            </a:solidFill>
          </a:ln>
        </p:spPr>
        <p:txBody>
          <a:bodyPr anchor="ctr">
            <a:normAutofit fontScale="92500" lnSpcReduction="20000"/>
          </a:bodyPr>
          <a:lstStyle/>
          <a:p>
            <a:pPr algn="ctr">
              <a:buNone/>
            </a:pPr>
            <a:r>
              <a:rPr lang="en-US" sz="4400" b="1" dirty="0" smtClean="0">
                <a:solidFill>
                  <a:srgbClr val="002060"/>
                </a:solidFill>
              </a:rPr>
              <a:t>Table 2. Coping strategies whose main goal is to increase the personal well-being of the partner, </a:t>
            </a:r>
            <a:r>
              <a:rPr lang="en-US" sz="4400" b="1" dirty="0" smtClean="0">
                <a:solidFill>
                  <a:srgbClr val="002060"/>
                </a:solidFill>
              </a:rPr>
              <a:t>couple </a:t>
            </a:r>
            <a:r>
              <a:rPr lang="en-US" sz="4400" b="1" dirty="0" smtClean="0">
                <a:solidFill>
                  <a:srgbClr val="002060"/>
                </a:solidFill>
              </a:rPr>
              <a:t>and family</a:t>
            </a:r>
            <a:endParaRPr lang="fr-CA" sz="4400" b="1" dirty="0">
              <a:solidFill>
                <a:srgbClr val="00206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EEAE7-92DD-4773-A9A6-9FF0F3E9DCBF}" type="slidenum">
              <a:rPr lang="fr-CA" smtClean="0"/>
              <a:pPr/>
              <a:t>9</a:t>
            </a:fld>
            <a:endParaRPr lang="fr-CA"/>
          </a:p>
        </p:txBody>
      </p:sp>
      <p:pic>
        <p:nvPicPr>
          <p:cNvPr id="8" name="Image 7" descr="iStock-6840222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6833" y="228602"/>
            <a:ext cx="4338895" cy="289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 descr="iStock-8233268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93548" y="772886"/>
            <a:ext cx="4507852" cy="300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23173</TotalTime>
  <Words>1075</Words>
  <Application>Microsoft Office PowerPoint</Application>
  <PresentationFormat>Personnalisé</PresentationFormat>
  <Paragraphs>108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A new look at the coping strategies used by the partners of pathological gamblers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</vt:vector>
  </TitlesOfParts>
  <Company>UQTR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Coping Strategies Used by Partners of Individuals with Problem Gambling</dc:title>
  <dc:creator>UQTR</dc:creator>
  <cp:lastModifiedBy>Mélissa</cp:lastModifiedBy>
  <cp:revision>189</cp:revision>
  <cp:lastPrinted>2018-10-16T19:21:04Z</cp:lastPrinted>
  <dcterms:created xsi:type="dcterms:W3CDTF">2018-09-16T20:14:07Z</dcterms:created>
  <dcterms:modified xsi:type="dcterms:W3CDTF">2018-10-28T20:38:57Z</dcterms:modified>
</cp:coreProperties>
</file>